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71" r:id="rId8"/>
    <p:sldId id="261" r:id="rId9"/>
    <p:sldId id="264" r:id="rId10"/>
    <p:sldId id="262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3" r:id="rId26"/>
    <p:sldId id="280" r:id="rId27"/>
    <p:sldId id="281" r:id="rId28"/>
    <p:sldId id="282" r:id="rId29"/>
    <p:sldId id="277" r:id="rId3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40BB51D-A9F4-47DB-B510-508E720D7D89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28/11/2017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E9DC55-440C-4AE7-BA6D-2696E47C602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modifier le style du 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36E3D77-B058-4B48-BBB3-64EC67ABCD5F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28/11/2017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AD1ACF-0C02-4777-B212-B58D15269FA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99592" y="4437112"/>
            <a:ext cx="7772040" cy="146952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 pitchFamily="34" charset="0"/>
              </a:rPr>
              <a:t>Demi-journée d’info syndicale</a:t>
            </a:r>
            <a:r>
              <a:rPr sz="4400" b="1" dirty="0">
                <a:latin typeface="Calibri" pitchFamily="34" charset="0"/>
              </a:rPr>
              <a:t/>
            </a:r>
            <a:br>
              <a:rPr sz="4400" b="1" dirty="0">
                <a:latin typeface="Calibri" pitchFamily="34" charset="0"/>
              </a:rPr>
            </a:br>
            <a:r>
              <a:rPr lang="fr-FR" sz="4400" b="1" strike="noStrike" spc="-1" dirty="0">
                <a:solidFill>
                  <a:srgbClr val="FF0000"/>
                </a:solidFill>
                <a:latin typeface="Calibri" pitchFamily="34" charset="0"/>
              </a:rPr>
              <a:t>Octobre Novembre 2017</a:t>
            </a:r>
            <a:endParaRPr lang="fr-FR" sz="4400" b="1" strike="noStrike" spc="-1" dirty="0">
              <a:latin typeface="Calibri" pitchFamily="34" charset="0"/>
            </a:endParaRPr>
          </a:p>
        </p:txBody>
      </p:sp>
      <p:pic>
        <p:nvPicPr>
          <p:cNvPr id="7" name="Image 6" descr="ATT013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2656"/>
            <a:ext cx="1847850" cy="2428875"/>
          </a:xfrm>
          <a:prstGeom prst="rect">
            <a:avLst/>
          </a:prstGeom>
        </p:spPr>
      </p:pic>
      <p:pic>
        <p:nvPicPr>
          <p:cNvPr id="8" name="Image 7" descr="ATT013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1800200" cy="1136968"/>
          </a:xfrm>
          <a:prstGeom prst="rect">
            <a:avLst/>
          </a:prstGeom>
        </p:spPr>
      </p:pic>
      <p:pic>
        <p:nvPicPr>
          <p:cNvPr id="10" name="Image 9" descr="ATT013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903476" cy="38164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07904" y="83671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Et</a:t>
            </a:r>
          </a:p>
          <a:p>
            <a:pPr algn="ctr"/>
            <a:endParaRPr lang="fr-FR" sz="3200" dirty="0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07904" y="155679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</a:rPr>
              <a:t>Vous souhaitent la bienvenue</a:t>
            </a:r>
            <a:endParaRPr lang="fr-FR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latin typeface="Calibri" pitchFamily="34" charset="0"/>
              </a:rPr>
              <a:t>Un même </a:t>
            </a:r>
            <a:r>
              <a:rPr lang="fr-FR" sz="4800" dirty="0" smtClean="0">
                <a:latin typeface="Calibri" pitchFamily="34" charset="0"/>
              </a:rPr>
              <a:t>rendez-vous de </a:t>
            </a:r>
            <a:r>
              <a:rPr lang="fr-FR" sz="4800" dirty="0">
                <a:latin typeface="Calibri" pitchFamily="34" charset="0"/>
              </a:rPr>
              <a:t>carrière sera programmé pour un avancement à la </a:t>
            </a:r>
            <a:r>
              <a:rPr lang="fr-FR" sz="4800" b="1" dirty="0">
                <a:latin typeface="Calibri" pitchFamily="34" charset="0"/>
              </a:rPr>
              <a:t>Hors classe</a:t>
            </a:r>
            <a:r>
              <a:rPr lang="fr-FR" sz="4800" dirty="0">
                <a:latin typeface="Calibri" pitchFamily="34" charset="0"/>
              </a:rPr>
              <a:t> </a:t>
            </a:r>
            <a:r>
              <a:rPr lang="fr-FR" sz="4800" u="sng" dirty="0">
                <a:latin typeface="Calibri" pitchFamily="34" charset="0"/>
              </a:rPr>
              <a:t>pour les collègues étant au minimum au 9</a:t>
            </a:r>
            <a:r>
              <a:rPr lang="fr-FR" sz="4800" u="sng" baseline="30000" dirty="0">
                <a:latin typeface="Calibri" pitchFamily="34" charset="0"/>
              </a:rPr>
              <a:t>ème</a:t>
            </a:r>
            <a:r>
              <a:rPr lang="fr-FR" sz="4800" u="sng" dirty="0">
                <a:latin typeface="Calibri" pitchFamily="34" charset="0"/>
              </a:rPr>
              <a:t> échelon de classe normale depuis 2 ans</a:t>
            </a:r>
            <a:r>
              <a:rPr lang="fr-FR" sz="4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54868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Peu d’informations sur cette classe exceptionnelle dans l’immédiat…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-1" y="1628800"/>
            <a:ext cx="909575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404664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alibri" pitchFamily="34" charset="0"/>
              </a:rPr>
              <a:t>L'accès à la </a:t>
            </a:r>
            <a:r>
              <a:rPr lang="fr-FR" sz="4400" b="1" dirty="0">
                <a:latin typeface="Calibri" pitchFamily="34" charset="0"/>
              </a:rPr>
              <a:t>classe exceptionnelle</a:t>
            </a:r>
            <a:r>
              <a:rPr lang="fr-FR" sz="4400" dirty="0">
                <a:latin typeface="Calibri" pitchFamily="34" charset="0"/>
              </a:rPr>
              <a:t> ne sera </a:t>
            </a:r>
            <a:r>
              <a:rPr lang="fr-FR" sz="4400" u="sng" dirty="0">
                <a:latin typeface="Calibri" pitchFamily="34" charset="0"/>
              </a:rPr>
              <a:t>réservé qu'à 10% de l'effectif d'un corps</a:t>
            </a:r>
            <a:r>
              <a:rPr lang="fr-FR" sz="4400" dirty="0">
                <a:latin typeface="Calibri" pitchFamily="34" charset="0"/>
              </a:rPr>
              <a:t>, dont 8% des collègues ayant, pendant 8 années, exercé en établissements difficiles ou rempli des fonctions particulières et </a:t>
            </a:r>
            <a:r>
              <a:rPr lang="fr-FR" sz="4400" b="1" dirty="0">
                <a:latin typeface="Calibri" pitchFamily="34" charset="0"/>
              </a:rPr>
              <a:t>2% pour les autres</a:t>
            </a:r>
            <a:r>
              <a:rPr lang="fr-FR" sz="4400" dirty="0">
                <a:latin typeface="Calibri" pitchFamily="34" charset="0"/>
              </a:rPr>
              <a:t> 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Comment avez-vous été reclassé-e?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110"/>
            <a:ext cx="9144000" cy="653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04664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latin typeface="Calibri" pitchFamily="34" charset="0"/>
              </a:rPr>
              <a:t>Reclassement : Classe normale :</a:t>
            </a:r>
            <a:endParaRPr lang="fr-FR" sz="2800" dirty="0" smtClean="0">
              <a:latin typeface="Calibri" pitchFamily="34" charset="0"/>
            </a:endParaRPr>
          </a:p>
          <a:p>
            <a:r>
              <a:rPr lang="fr-FR" sz="2800" dirty="0" smtClean="0">
                <a:latin typeface="Calibri" pitchFamily="34" charset="0"/>
              </a:rPr>
              <a:t>A compter du 1</a:t>
            </a:r>
            <a:r>
              <a:rPr lang="fr-FR" sz="2800" baseline="30000" dirty="0" smtClean="0">
                <a:latin typeface="Calibri" pitchFamily="34" charset="0"/>
              </a:rPr>
              <a:t>er</a:t>
            </a:r>
            <a:r>
              <a:rPr lang="fr-FR" sz="2800" dirty="0" smtClean="0">
                <a:latin typeface="Calibri" pitchFamily="34" charset="0"/>
              </a:rPr>
              <a:t> septembre 2017, le protocole </a:t>
            </a:r>
            <a:r>
              <a:rPr lang="fr-FR" sz="2800" i="1" dirty="0" smtClean="0">
                <a:latin typeface="Calibri" pitchFamily="34" charset="0"/>
              </a:rPr>
              <a:t>Parcours Professionnels, Carrière et Rémunérations</a:t>
            </a:r>
            <a:r>
              <a:rPr lang="fr-FR" sz="2800" dirty="0" smtClean="0">
                <a:latin typeface="Calibri" pitchFamily="34" charset="0"/>
              </a:rPr>
              <a:t> (</a:t>
            </a:r>
            <a:r>
              <a:rPr lang="fr-FR" sz="2800" b="1" dirty="0" smtClean="0">
                <a:latin typeface="Calibri" pitchFamily="34" charset="0"/>
              </a:rPr>
              <a:t>PPCR</a:t>
            </a:r>
            <a:r>
              <a:rPr lang="fr-FR" sz="2800" dirty="0" smtClean="0">
                <a:latin typeface="Calibri" pitchFamily="34" charset="0"/>
              </a:rPr>
              <a:t>) prévoit une nouvelle étape de reclassement. </a:t>
            </a:r>
          </a:p>
          <a:p>
            <a:r>
              <a:rPr lang="fr-FR" sz="2800" dirty="0" smtClean="0">
                <a:latin typeface="Calibri" pitchFamily="34" charset="0"/>
              </a:rPr>
              <a:t>Les personnels doivent être reclassés au regard des nouvelles grilles indiciaires. </a:t>
            </a:r>
          </a:p>
          <a:p>
            <a:endParaRPr lang="fr-FR" sz="2800" dirty="0">
              <a:latin typeface="Calibri" pitchFamily="34" charset="0"/>
            </a:endParaRPr>
          </a:p>
          <a:p>
            <a:r>
              <a:rPr lang="fr-FR" sz="2800" dirty="0" smtClean="0">
                <a:latin typeface="Calibri" pitchFamily="34" charset="0"/>
              </a:rPr>
              <a:t>Le reclassement se fait non pas à l’échelon correspondant mais à l’indice égal ou immédiatement supérieur. Cela entraine pour certains collègues, selon la situation au 1</a:t>
            </a:r>
            <a:r>
              <a:rPr lang="fr-FR" sz="2800" baseline="30000" dirty="0" smtClean="0">
                <a:latin typeface="Calibri" pitchFamily="34" charset="0"/>
              </a:rPr>
              <a:t>er</a:t>
            </a:r>
            <a:r>
              <a:rPr lang="fr-FR" sz="2800" dirty="0" smtClean="0">
                <a:latin typeface="Calibri" pitchFamily="34" charset="0"/>
              </a:rPr>
              <a:t> septembre, un maintien dans l’échelon ou un abaissement d’échelon (hors classe),  avec ou sans maintien de l’ancienneté selon le cas. </a:t>
            </a:r>
            <a:endParaRPr lang="fr-F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9194648"/>
              </p:ext>
            </p:extLst>
          </p:nvPr>
        </p:nvGraphicFramePr>
        <p:xfrm>
          <a:off x="14288" y="242888"/>
          <a:ext cx="9115425" cy="6372225"/>
        </p:xfrm>
        <a:graphic>
          <a:graphicData uri="http://schemas.openxmlformats.org/presentationml/2006/ole">
            <p:oleObj spid="_x0000_s1029" name="Image" r:id="rId3" imgW="12152381" imgH="84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260648"/>
            <a:ext cx="83529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Evaluation et progression de carrière</a:t>
            </a:r>
          </a:p>
          <a:p>
            <a:endParaRPr lang="fr-FR" sz="2000" dirty="0">
              <a:latin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</a:rPr>
              <a:t>Avec l'application du PPCR (que n'a pas signé la Cgt), de nouvelles modalités pour l'Inspection se mettent en place à cette rentrée... Appelés "Rendez vous de carrière" (ça fait plus moderne), vous" </a:t>
            </a:r>
            <a:r>
              <a:rPr lang="fr-FR" sz="2000" b="1" dirty="0" smtClean="0">
                <a:latin typeface="Calibri" pitchFamily="34" charset="0"/>
              </a:rPr>
              <a:t>subirez</a:t>
            </a:r>
            <a:r>
              <a:rPr lang="fr-FR" sz="2000" b="1" dirty="0">
                <a:latin typeface="Calibri" pitchFamily="34" charset="0"/>
              </a:rPr>
              <a:t>" ou "bénéficierez" (barrez la mention inutile) de 4 rendez vous de carrière.</a:t>
            </a:r>
            <a:r>
              <a:rPr lang="fr-FR" sz="2000" dirty="0" smtClean="0">
                <a:latin typeface="Calibri" pitchFamily="34" charset="0"/>
              </a:rPr>
              <a:t/>
            </a:r>
            <a:br>
              <a:rPr lang="fr-FR" sz="2000" dirty="0" smtClean="0">
                <a:latin typeface="Calibri" pitchFamily="34" charset="0"/>
              </a:rPr>
            </a:br>
            <a:r>
              <a:rPr lang="fr-FR" sz="2000" b="1" dirty="0">
                <a:latin typeface="Calibri" pitchFamily="34" charset="0"/>
              </a:rPr>
              <a:t>Le premier se situe lorsque vous êtes au 6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échelon  entre le 12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et le 24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mois de cet échelon (qui donnera à 30% des collègues concerné-es un raccourcissement de 1 an pour la durée dans l'échelon -passage au 7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échelon en 2 ans au lieu de 3</a:t>
            </a:r>
            <a:r>
              <a:rPr lang="fr-FR" sz="2000" b="1" dirty="0" smtClean="0">
                <a:latin typeface="Calibri" pitchFamily="34" charset="0"/>
              </a:rPr>
              <a:t>.)</a:t>
            </a:r>
          </a:p>
          <a:p>
            <a:endParaRPr lang="fr-FR" sz="2000" dirty="0" smtClean="0">
              <a:latin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</a:rPr>
              <a:t>Le 2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se situe lorsque vous êtes au 8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échelon entre le 18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et le 30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mois  de cet  échelon (qui donnera à 30% des collègues concerné-es d'un raccourcissement de 1 an pour la durée dans l'échelon -passage au 9</a:t>
            </a:r>
            <a:r>
              <a:rPr lang="fr-FR" sz="2000" b="1" baseline="30000" dirty="0">
                <a:latin typeface="Calibri" pitchFamily="34" charset="0"/>
              </a:rPr>
              <a:t>eme </a:t>
            </a:r>
            <a:r>
              <a:rPr lang="fr-FR" sz="2000" b="1" dirty="0">
                <a:latin typeface="Calibri" pitchFamily="34" charset="0"/>
              </a:rPr>
              <a:t>échelon en 2 ans et demi au lieu de 3 ans et demi</a:t>
            </a:r>
            <a:r>
              <a:rPr lang="fr-FR" sz="2000" b="1" dirty="0" smtClean="0">
                <a:latin typeface="Calibri" pitchFamily="34" charset="0"/>
              </a:rPr>
              <a:t>.</a:t>
            </a:r>
          </a:p>
          <a:p>
            <a:endParaRPr lang="fr-FR" sz="2000" dirty="0" smtClean="0">
              <a:latin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</a:rPr>
              <a:t>Le 3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se situe lorsque vous êtes au 9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échelon entre le 12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mois et le 30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mois de cet échelon (pour étudier un passage à la Hors Classe</a:t>
            </a:r>
            <a:r>
              <a:rPr lang="fr-FR" sz="2000" b="1" dirty="0" smtClean="0">
                <a:latin typeface="Calibri" pitchFamily="34" charset="0"/>
              </a:rPr>
              <a:t>)</a:t>
            </a:r>
          </a:p>
          <a:p>
            <a:endParaRPr lang="fr-FR" sz="2000" dirty="0" smtClean="0">
              <a:latin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</a:rPr>
              <a:t>Le 4</a:t>
            </a:r>
            <a:r>
              <a:rPr lang="fr-FR" sz="2000" b="1" baseline="30000" dirty="0">
                <a:latin typeface="Calibri" pitchFamily="34" charset="0"/>
              </a:rPr>
              <a:t>eme</a:t>
            </a:r>
            <a:r>
              <a:rPr lang="fr-FR" sz="2000" b="1" dirty="0">
                <a:latin typeface="Calibri" pitchFamily="34" charset="0"/>
              </a:rPr>
              <a:t> se situe lorsque vous êtes à la Hors classe pour un passage bien improbable à la Classe </a:t>
            </a:r>
            <a:r>
              <a:rPr lang="fr-FR" sz="2000" b="1" dirty="0" smtClean="0">
                <a:latin typeface="Calibri" pitchFamily="34" charset="0"/>
              </a:rPr>
              <a:t>exceptionnelle...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05273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Le processus est le suivant: </a:t>
            </a:r>
            <a:br>
              <a:rPr lang="fr-FR" sz="2400" b="1" dirty="0">
                <a:latin typeface="Calibri" pitchFamily="34" charset="0"/>
              </a:rPr>
            </a:br>
            <a:r>
              <a:rPr lang="fr-FR" sz="2400" b="1" dirty="0">
                <a:latin typeface="Calibri" pitchFamily="34" charset="0"/>
              </a:rPr>
              <a:t>à la fin d'année scolaire N-1 vous recevez un avis comme quoi vous serez concerné-e par ce rendez vous de carrière ... Si vous l'avez pas reçu en fin d'année scolaire c'est qu'à priori vous n'êtes pas </a:t>
            </a:r>
            <a:r>
              <a:rPr lang="fr-FR" sz="2400" b="1" dirty="0" smtClean="0">
                <a:latin typeface="Calibri" pitchFamily="34" charset="0"/>
              </a:rPr>
              <a:t>concerné-e.</a:t>
            </a:r>
            <a:r>
              <a:rPr lang="fr-FR" sz="2400" b="1" dirty="0">
                <a:latin typeface="Calibri" pitchFamily="34" charset="0"/>
              </a:rPr>
              <a:t/>
            </a:r>
            <a:br>
              <a:rPr lang="fr-FR" sz="2400" b="1" dirty="0">
                <a:latin typeface="Calibri" pitchFamily="34" charset="0"/>
              </a:rPr>
            </a:br>
            <a:r>
              <a:rPr lang="fr-FR" sz="2400" b="1" dirty="0">
                <a:latin typeface="Calibri" pitchFamily="34" charset="0"/>
              </a:rPr>
              <a:t/>
            </a:r>
            <a:br>
              <a:rPr lang="fr-FR" sz="2400" b="1" dirty="0">
                <a:latin typeface="Calibri" pitchFamily="34" charset="0"/>
              </a:rPr>
            </a:br>
            <a:endParaRPr lang="fr-FR" sz="2400" dirty="0" smtClean="0">
              <a:latin typeface="Calibri" pitchFamily="34" charset="0"/>
            </a:endParaRPr>
          </a:p>
          <a:p>
            <a:r>
              <a:rPr lang="fr-FR" sz="2400" b="1" dirty="0">
                <a:latin typeface="Calibri" pitchFamily="34" charset="0"/>
              </a:rPr>
              <a:t>Ce Rendez Vous de </a:t>
            </a:r>
            <a:r>
              <a:rPr lang="fr-FR" sz="2400" b="1" dirty="0" smtClean="0">
                <a:latin typeface="Calibri" pitchFamily="34" charset="0"/>
              </a:rPr>
              <a:t>Carrière </a:t>
            </a:r>
            <a:r>
              <a:rPr lang="fr-FR" sz="2400" b="1" dirty="0">
                <a:latin typeface="Calibri" pitchFamily="34" charset="0"/>
              </a:rPr>
              <a:t>se déroule en 2 phases:</a:t>
            </a:r>
            <a:r>
              <a:rPr lang="fr-FR" sz="2400" dirty="0" smtClean="0">
                <a:latin typeface="Calibri" pitchFamily="34" charset="0"/>
              </a:rPr>
              <a:t/>
            </a:r>
            <a:br>
              <a:rPr lang="fr-FR" sz="2400" dirty="0" smtClean="0">
                <a:latin typeface="Calibri" pitchFamily="34" charset="0"/>
              </a:rPr>
            </a:br>
            <a:r>
              <a:rPr lang="fr-FR" sz="2400" b="1" dirty="0">
                <a:latin typeface="Calibri" pitchFamily="34" charset="0"/>
              </a:rPr>
              <a:t>1 inspection en classe (vous espériez y échapper... perdu!!!)</a:t>
            </a:r>
            <a:endParaRPr lang="fr-FR" sz="2400" dirty="0" smtClean="0">
              <a:latin typeface="Calibri" pitchFamily="34" charset="0"/>
            </a:endParaRPr>
          </a:p>
          <a:p>
            <a:r>
              <a:rPr lang="fr-FR" sz="2400" b="1" dirty="0">
                <a:latin typeface="Calibri" pitchFamily="34" charset="0"/>
              </a:rPr>
              <a:t>1 entretien  avec l'IEN qui  complètera un tableau à double entrée que vous trouverez ci-après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gteducactionnice.org/IMG/png/tableaue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8887"/>
            <a:ext cx="7488832" cy="641911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59632" y="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Critères d’évaluation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849694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Transfert de cotisations sociales vers la CSG de quoi parle-t-on?</a:t>
            </a:r>
          </a:p>
          <a:p>
            <a:endParaRPr lang="fr-FR" b="1" dirty="0" smtClean="0">
              <a:latin typeface="Calibri" pitchFamily="34" charset="0"/>
            </a:endParaRPr>
          </a:p>
          <a:p>
            <a:r>
              <a:rPr lang="fr-FR" sz="2400" b="1" dirty="0" smtClean="0">
                <a:latin typeface="Calibri" pitchFamily="34" charset="0"/>
              </a:rPr>
              <a:t>Le texte prévoit la suppression  de 3,15% des cotisations des salarié-es du privé chômage et santé. Il prévoit d’autre part la hausse de la Csg de 1,7% tant pour les salarié-es du privé que pour  les fonctionnaires, que pour les retraité-es… Cela revient  à supprimer petit à petit les cotisations sociales au profit de l’impôt.</a:t>
            </a:r>
          </a:p>
          <a:p>
            <a:endParaRPr lang="fr-FR" sz="2400" b="1" dirty="0" smtClean="0">
              <a:latin typeface="Calibri" pitchFamily="34" charset="0"/>
            </a:endParaRPr>
          </a:p>
          <a:p>
            <a:r>
              <a:rPr lang="fr-FR" sz="2400" b="1" dirty="0" smtClean="0">
                <a:latin typeface="Calibri" pitchFamily="34" charset="0"/>
              </a:rPr>
              <a:t>Conséquences pour les salarié-es du privé: une augmentation de salaire de 1,45% pour les salarié-es du privé, ce qui pèsera sur les négociations salariales  dans le privé, le patronat tenant compte bien entendu de cette augmentation qui ne lui coûte rien.</a:t>
            </a:r>
          </a:p>
          <a:p>
            <a:endParaRPr lang="fr-FR" sz="2400" b="1" dirty="0" smtClean="0">
              <a:latin typeface="Calibri" pitchFamily="34" charset="0"/>
            </a:endParaRPr>
          </a:p>
          <a:p>
            <a:r>
              <a:rPr lang="fr-FR" sz="2400" b="1" dirty="0" smtClean="0">
                <a:latin typeface="Calibri" pitchFamily="34" charset="0"/>
              </a:rPr>
              <a:t>Conséquences pour les  fonctionnaires: une baisse de salaire de 1,7% qui portera sur l’ensemble de leurs émoluments y compris les primes… Il serait question d’une compensation mais pour l’instant rien.</a:t>
            </a:r>
          </a:p>
          <a:p>
            <a:endParaRPr lang="fr-FR" b="1" dirty="0" smtClean="0">
              <a:latin typeface="Calibri" pitchFamily="34" charset="0"/>
            </a:endParaRPr>
          </a:p>
          <a:p>
            <a:endParaRPr lang="fr-FR" b="1" dirty="0" smtClean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84"/>
          <p:cNvPicPr/>
          <p:nvPr/>
        </p:nvPicPr>
        <p:blipFill>
          <a:blip r:embed="rId2" cstate="print"/>
          <a:stretch/>
        </p:blipFill>
        <p:spPr>
          <a:xfrm>
            <a:off x="2340000" y="655560"/>
            <a:ext cx="4590720" cy="564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alibri" pitchFamily="34" charset="0"/>
              </a:rPr>
              <a:t>Pour les retraité-es une perte sèche de 1,7% sans compensation, rappelons qu’il n’y a pas d’augmentation pour les retraité-es de la Fonction Publique prévue… la quasi-totalité des retraité-es PE retraité-es sont concerné-es. C’est une perte annuelle qui va de 300€ à plus de 600€ </a:t>
            </a:r>
          </a:p>
          <a:p>
            <a:endParaRPr lang="fr-FR" sz="2400" b="1" dirty="0" smtClean="0">
              <a:latin typeface="Calibri" pitchFamily="34" charset="0"/>
            </a:endParaRPr>
          </a:p>
          <a:p>
            <a:r>
              <a:rPr lang="fr-FR" sz="2400" b="1" dirty="0" smtClean="0">
                <a:latin typeface="Calibri" pitchFamily="34" charset="0"/>
              </a:rPr>
              <a:t>A ces 1,7% se rajouteront pour les actif-</a:t>
            </a:r>
            <a:r>
              <a:rPr lang="fr-FR" sz="2400" b="1" dirty="0" err="1" smtClean="0">
                <a:latin typeface="Calibri" pitchFamily="34" charset="0"/>
              </a:rPr>
              <a:t>ves</a:t>
            </a:r>
            <a:r>
              <a:rPr lang="fr-FR" sz="2400" b="1" dirty="0" smtClean="0">
                <a:latin typeface="Calibri" pitchFamily="34" charset="0"/>
              </a:rPr>
              <a:t>  une augmentation de 0,27% des cotisations retraites…</a:t>
            </a:r>
          </a:p>
          <a:p>
            <a:endParaRPr lang="fr-FR" sz="2400" b="1" dirty="0" smtClean="0">
              <a:latin typeface="Calibri" pitchFamily="34" charset="0"/>
            </a:endParaRPr>
          </a:p>
          <a:p>
            <a:r>
              <a:rPr lang="fr-FR" sz="2400" b="1" dirty="0" smtClean="0">
                <a:latin typeface="Calibri" pitchFamily="34" charset="0"/>
              </a:rPr>
              <a:t>Le gouvernement innove… Pour la 1ere fois il fait payer une augmentation de salaires pour une catégorie  de salarié-es (y compris s’ils-elles sont cadres supérieur-es) par une autre catégorie de salarié-es ou d’ex-salarié-es…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648"/>
            <a:ext cx="5544615" cy="67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Connaître votre reclassement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5811036"/>
              </p:ext>
            </p:extLst>
          </p:nvPr>
        </p:nvGraphicFramePr>
        <p:xfrm>
          <a:off x="35496" y="908720"/>
          <a:ext cx="9144000" cy="5762625"/>
        </p:xfrm>
        <a:graphic>
          <a:graphicData uri="http://schemas.openxmlformats.org/presentationml/2006/ole">
            <p:oleObj spid="_x0000_s2052" name="Image" r:id="rId3" imgW="12190476" imgH="7682540" progId="">
              <p:embed/>
            </p:oleObj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2267744" y="3140968"/>
            <a:ext cx="162000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644008" y="1700808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47667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Connaître votre prochaine Promotion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0532730"/>
              </p:ext>
            </p:extLst>
          </p:nvPr>
        </p:nvGraphicFramePr>
        <p:xfrm>
          <a:off x="373571" y="1772816"/>
          <a:ext cx="8510078" cy="3096344"/>
        </p:xfrm>
        <a:graphic>
          <a:graphicData uri="http://schemas.openxmlformats.org/presentationml/2006/ole">
            <p:oleObj spid="_x0000_s4100" name="Image" r:id="rId3" imgW="11098413" imgH="4038095" progId="">
              <p:embed/>
            </p:oleObj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6372200" y="2132856"/>
            <a:ext cx="1224136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131840" y="3284984"/>
            <a:ext cx="1512168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5040560" cy="647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05175"/>
            <a:ext cx="8352928" cy="11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Etude de 3 cas (Reclassement au 6° échelon)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1236741"/>
              </p:ext>
            </p:extLst>
          </p:nvPr>
        </p:nvGraphicFramePr>
        <p:xfrm>
          <a:off x="415770" y="643841"/>
          <a:ext cx="6614766" cy="4920084"/>
        </p:xfrm>
        <a:graphic>
          <a:graphicData uri="http://schemas.openxmlformats.org/presentationml/2006/ole">
            <p:oleObj spid="_x0000_s3078" name="Image" r:id="rId4" imgW="8774603" imgH="6526984" progId="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1202634"/>
              </p:ext>
            </p:extLst>
          </p:nvPr>
        </p:nvGraphicFramePr>
        <p:xfrm>
          <a:off x="7052592" y="765920"/>
          <a:ext cx="1738020" cy="4725838"/>
        </p:xfrm>
        <a:graphic>
          <a:graphicData uri="http://schemas.openxmlformats.org/presentationml/2006/ole">
            <p:oleObj spid="_x0000_s3079" name="Image" r:id="rId5" imgW="2311111" imgH="62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251520" y="548680"/>
            <a:ext cx="8061057" cy="4849351"/>
            <a:chOff x="539552" y="1124744"/>
            <a:chExt cx="5467350" cy="2742039"/>
          </a:xfrm>
        </p:grpSpPr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124744"/>
              <a:ext cx="453390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452" y="1314083"/>
              <a:ext cx="93345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589240"/>
            <a:ext cx="9476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7544" y="764704"/>
            <a:ext cx="8155408" cy="3733663"/>
            <a:chOff x="395536" y="1484784"/>
            <a:chExt cx="5400675" cy="2247900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484784"/>
              <a:ext cx="447675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2286" y="1694334"/>
              <a:ext cx="9239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8136904" cy="100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5695"/>
            <a:ext cx="5256584" cy="653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360000"/>
            <a:ext cx="8100448" cy="280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2800" b="1" strike="noStrike" spc="-1" dirty="0">
                <a:solidFill>
                  <a:srgbClr val="FF0000"/>
                </a:solidFill>
                <a:latin typeface="Calibri" pitchFamily="34" charset="0"/>
              </a:rPr>
              <a:t>Vos salaires augmentent !!!</a:t>
            </a:r>
          </a:p>
          <a:p>
            <a:endParaRPr lang="fr-FR" sz="2000" b="1" strike="noStrike" spc="-1" dirty="0">
              <a:latin typeface="Calibri" pitchFamily="34" charset="0"/>
            </a:endParaRPr>
          </a:p>
          <a:p>
            <a:endParaRPr lang="fr-FR" sz="2000" b="1" strike="noStrike" spc="-1" dirty="0" smtClean="0">
              <a:latin typeface="Calibri" pitchFamily="34" charset="0"/>
            </a:endParaRPr>
          </a:p>
          <a:p>
            <a:endParaRPr lang="fr-FR" sz="2000" b="1" spc="-1" dirty="0">
              <a:latin typeface="Calibri" pitchFamily="34" charset="0"/>
            </a:endParaRPr>
          </a:p>
          <a:p>
            <a:r>
              <a:rPr lang="fr-FR" sz="2400" b="1" strike="noStrike" spc="-1" dirty="0" smtClean="0">
                <a:latin typeface="Calibri" pitchFamily="34" charset="0"/>
              </a:rPr>
              <a:t>C’est </a:t>
            </a:r>
            <a:r>
              <a:rPr lang="fr-FR" sz="2400" b="1" strike="noStrike" spc="-1" dirty="0">
                <a:latin typeface="Calibri" pitchFamily="34" charset="0"/>
              </a:rPr>
              <a:t>le discours du Gouvernement et… des médias. Qu’en </a:t>
            </a:r>
            <a:r>
              <a:rPr lang="fr-FR" sz="2400" b="1" strike="noStrike" spc="-1" dirty="0" smtClean="0">
                <a:latin typeface="Calibri" pitchFamily="34" charset="0"/>
              </a:rPr>
              <a:t>est-il</a:t>
            </a:r>
            <a:r>
              <a:rPr lang="fr-FR" sz="2400" b="1" strike="noStrike" spc="-1" dirty="0">
                <a:latin typeface="Calibri" pitchFamily="34" charset="0"/>
              </a:rPr>
              <a:t> ?</a:t>
            </a:r>
          </a:p>
          <a:p>
            <a:endParaRPr lang="fr-FR" sz="2400" b="1" strike="noStrike" spc="-1" dirty="0">
              <a:latin typeface="Calibri" pitchFamily="34" charset="0"/>
            </a:endParaRPr>
          </a:p>
          <a:p>
            <a:r>
              <a:rPr lang="fr-FR" sz="2400" b="1" strike="noStrike" spc="-1" dirty="0">
                <a:solidFill>
                  <a:srgbClr val="FF0000"/>
                </a:solidFill>
                <a:latin typeface="Calibri" pitchFamily="34" charset="0"/>
              </a:rPr>
              <a:t>Rappelons comment sont calculés nos salaires ?</a:t>
            </a:r>
          </a:p>
          <a:p>
            <a:endParaRPr lang="fr-FR" sz="2400" b="1" strike="noStrike" spc="-1" dirty="0">
              <a:latin typeface="Calibri" pitchFamily="34" charset="0"/>
            </a:endParaRPr>
          </a:p>
          <a:p>
            <a:r>
              <a:rPr lang="fr-FR" sz="2400" b="1" strike="noStrike" spc="-1" dirty="0">
                <a:latin typeface="Calibri" pitchFamily="34" charset="0"/>
              </a:rPr>
              <a:t>Ils reposent sur la valeur </a:t>
            </a:r>
            <a:r>
              <a:rPr lang="fr-FR" sz="2400" b="1" strike="noStrike" spc="-1" dirty="0" smtClean="0">
                <a:latin typeface="Calibri" pitchFamily="34" charset="0"/>
              </a:rPr>
              <a:t>d’un </a:t>
            </a:r>
            <a:r>
              <a:rPr lang="fr-FR" sz="2400" b="1" strike="noStrike" spc="-1" dirty="0">
                <a:latin typeface="Calibri" pitchFamily="34" charset="0"/>
              </a:rPr>
              <a:t>point indiciaire </a:t>
            </a:r>
            <a:r>
              <a:rPr lang="fr-FR" sz="2400" b="1" strike="noStrike" spc="-1" dirty="0" smtClean="0">
                <a:latin typeface="Calibri" pitchFamily="34" charset="0"/>
              </a:rPr>
              <a:t>annuel divisé par 12 que </a:t>
            </a:r>
            <a:r>
              <a:rPr lang="fr-FR" sz="2400" b="1" strike="noStrike" spc="-1" dirty="0">
                <a:latin typeface="Calibri" pitchFamily="34" charset="0"/>
              </a:rPr>
              <a:t>multiplie le nombre de points indiciaires attribué à un échelon</a:t>
            </a:r>
            <a:r>
              <a:rPr lang="fr-FR" sz="2400" b="1" strike="noStrike" spc="-1" dirty="0" smtClean="0">
                <a:latin typeface="Calibri" pitchFamily="34" charset="0"/>
              </a:rPr>
              <a:t>. </a:t>
            </a:r>
            <a:endParaRPr lang="fr-FR" sz="2400" b="1" strike="noStrike" spc="-1" dirty="0">
              <a:latin typeface="Calibri" pitchFamily="34" charset="0"/>
            </a:endParaRPr>
          </a:p>
          <a:p>
            <a:endParaRPr lang="fr-FR" sz="2400" b="1" strike="noStrike" spc="-1" dirty="0">
              <a:latin typeface="Calibri" pitchFamily="34" charset="0"/>
            </a:endParaRPr>
          </a:p>
          <a:p>
            <a:r>
              <a:rPr lang="fr-FR" sz="2400" b="1" strike="noStrike" spc="-1" dirty="0">
                <a:latin typeface="Calibri" pitchFamily="34" charset="0"/>
              </a:rPr>
              <a:t>Cet échelon </a:t>
            </a:r>
            <a:r>
              <a:rPr lang="fr-FR" sz="2400" b="1" spc="-1" dirty="0" smtClean="0">
                <a:latin typeface="Calibri" pitchFamily="34" charset="0"/>
              </a:rPr>
              <a:t>change</a:t>
            </a:r>
            <a:r>
              <a:rPr lang="fr-FR" sz="2400" b="1" strike="noStrike" spc="-1" dirty="0" smtClean="0">
                <a:latin typeface="Calibri" pitchFamily="34" charset="0"/>
              </a:rPr>
              <a:t> </a:t>
            </a:r>
            <a:r>
              <a:rPr lang="fr-FR" sz="2400" b="1" strike="noStrike" spc="-1" dirty="0">
                <a:latin typeface="Calibri" pitchFamily="34" charset="0"/>
              </a:rPr>
              <a:t>tout au long de sa </a:t>
            </a:r>
            <a:r>
              <a:rPr lang="fr-FR" sz="2400" b="1" strike="noStrike" spc="-1" dirty="0" smtClean="0">
                <a:latin typeface="Calibri" pitchFamily="34" charset="0"/>
              </a:rPr>
              <a:t>carrière et permet ce qu’on appelle une évolution de carrière.</a:t>
            </a:r>
          </a:p>
          <a:p>
            <a:endParaRPr lang="fr-FR" sz="2400" b="1" spc="-1" dirty="0">
              <a:latin typeface="Calibri" pitchFamily="34" charset="0"/>
            </a:endParaRPr>
          </a:p>
          <a:p>
            <a:r>
              <a:rPr lang="fr-FR" sz="2400" b="1" strike="noStrike" spc="-1" dirty="0" smtClean="0">
                <a:latin typeface="Calibri" pitchFamily="34" charset="0"/>
              </a:rPr>
              <a:t>Peuvent se rajouter des primes (ISAE et/ou autres)</a:t>
            </a:r>
          </a:p>
          <a:p>
            <a:endParaRPr lang="fr-FR" sz="2000" b="1" spc="-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9105000"/>
              </p:ext>
            </p:extLst>
          </p:nvPr>
        </p:nvGraphicFramePr>
        <p:xfrm>
          <a:off x="0" y="188640"/>
          <a:ext cx="9125306" cy="5795540"/>
        </p:xfrm>
        <a:graphic>
          <a:graphicData uri="http://schemas.openxmlformats.org/presentationml/2006/ole">
            <p:oleObj spid="_x0000_s5124" name="Image" r:id="rId3" imgW="11936508" imgH="75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9920"/>
            <a:ext cx="5452641" cy="58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75656" y="18864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Evolution de ce point d’indice depuis 2002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(Source Insee)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76672"/>
            <a:ext cx="8496944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itchFamily="34" charset="0"/>
              </a:rPr>
              <a:t>De fait comme le montre le tableau de la page précédente, depuis 2002 (mais c’est encore pire lorsque l’on remonte avant ) toutes les mesures prises en positif sont de fait réduites par la perte de  de 19% de la valeur du point indiciaire par rapport à l’inflation.</a:t>
            </a:r>
          </a:p>
          <a:p>
            <a:r>
              <a:rPr lang="fr-FR" sz="2000" b="1" dirty="0" smtClean="0">
                <a:latin typeface="Calibri" pitchFamily="34" charset="0"/>
              </a:rPr>
              <a:t>Se rajoute l’augmentation des cotisations retraites et au 1</a:t>
            </a:r>
            <a:r>
              <a:rPr lang="fr-FR" sz="2000" b="1" baseline="30000" dirty="0" smtClean="0">
                <a:latin typeface="Calibri" pitchFamily="34" charset="0"/>
              </a:rPr>
              <a:t>er</a:t>
            </a:r>
            <a:r>
              <a:rPr lang="fr-FR" sz="2000" b="1" dirty="0" smtClean="0">
                <a:latin typeface="Calibri" pitchFamily="34" charset="0"/>
              </a:rPr>
              <a:t> janvier 2018 et l’augmentation de 1,7% de la CSG.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13234"/>
            <a:ext cx="7128792" cy="434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26064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Votre évolution de carrière avec le PPCR</a:t>
            </a:r>
            <a:endParaRPr lang="fr-F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3935"/>
            <a:ext cx="9144000" cy="545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itchFamily="34" charset="0"/>
              </a:rPr>
              <a:t>Pour les</a:t>
            </a:r>
            <a:r>
              <a:rPr lang="fr-FR" sz="2800" b="1" dirty="0">
                <a:latin typeface="Calibri" pitchFamily="34" charset="0"/>
              </a:rPr>
              <a:t> </a:t>
            </a:r>
            <a:r>
              <a:rPr lang="fr-FR" sz="2800" dirty="0">
                <a:latin typeface="Calibri" pitchFamily="34" charset="0"/>
              </a:rPr>
              <a:t>personnels enseignants, d'éducation et psychologues</a:t>
            </a:r>
            <a:r>
              <a:rPr lang="fr-FR" sz="2800" b="1" dirty="0">
                <a:latin typeface="Calibri" pitchFamily="34" charset="0"/>
              </a:rPr>
              <a:t>,</a:t>
            </a:r>
            <a:r>
              <a:rPr lang="fr-FR" sz="2800" dirty="0">
                <a:latin typeface="Calibri" pitchFamily="34" charset="0"/>
              </a:rPr>
              <a:t> l'avancement d'échelon consiste à </a:t>
            </a:r>
            <a:r>
              <a:rPr lang="fr-FR" sz="2800" u="sng" dirty="0">
                <a:latin typeface="Calibri" pitchFamily="34" charset="0"/>
              </a:rPr>
              <a:t>gravir des échelons sur un rythme unique d'avancement</a:t>
            </a:r>
            <a:r>
              <a:rPr lang="fr-FR" sz="2800" dirty="0">
                <a:latin typeface="Calibri" pitchFamily="34" charset="0"/>
              </a:rPr>
              <a:t> (sauf pour le </a:t>
            </a:r>
            <a:r>
              <a:rPr lang="fr-FR" sz="2800" b="1" dirty="0">
                <a:latin typeface="Calibri" pitchFamily="34" charset="0"/>
              </a:rPr>
              <a:t>6</a:t>
            </a:r>
            <a:r>
              <a:rPr lang="fr-FR" sz="2800" b="1" baseline="30000" dirty="0">
                <a:latin typeface="Calibri" pitchFamily="34" charset="0"/>
              </a:rPr>
              <a:t>ème</a:t>
            </a:r>
            <a:r>
              <a:rPr lang="fr-FR" sz="2800" b="1" dirty="0">
                <a:latin typeface="Calibri" pitchFamily="34" charset="0"/>
              </a:rPr>
              <a:t> </a:t>
            </a:r>
            <a:r>
              <a:rPr lang="fr-FR" sz="2800" dirty="0">
                <a:latin typeface="Calibri" pitchFamily="34" charset="0"/>
              </a:rPr>
              <a:t>et le </a:t>
            </a:r>
            <a:r>
              <a:rPr lang="fr-FR" sz="2800" b="1" dirty="0">
                <a:latin typeface="Calibri" pitchFamily="34" charset="0"/>
              </a:rPr>
              <a:t>8</a:t>
            </a:r>
            <a:r>
              <a:rPr lang="fr-FR" sz="2800" b="1" baseline="30000" dirty="0">
                <a:latin typeface="Calibri" pitchFamily="34" charset="0"/>
              </a:rPr>
              <a:t>ème</a:t>
            </a:r>
            <a:r>
              <a:rPr lang="fr-FR" sz="2800" b="1" dirty="0">
                <a:latin typeface="Calibri" pitchFamily="34" charset="0"/>
              </a:rPr>
              <a:t> échelon</a:t>
            </a:r>
            <a:r>
              <a:rPr lang="fr-FR" sz="2800" dirty="0">
                <a:latin typeface="Calibri" pitchFamily="34" charset="0"/>
              </a:rPr>
              <a:t>). </a:t>
            </a:r>
          </a:p>
          <a:p>
            <a:r>
              <a:rPr lang="fr-FR" sz="2800" dirty="0">
                <a:latin typeface="Calibri" pitchFamily="34" charset="0"/>
              </a:rPr>
              <a:t/>
            </a:r>
            <a:br>
              <a:rPr lang="fr-FR" sz="2800" dirty="0">
                <a:latin typeface="Calibri" pitchFamily="34" charset="0"/>
              </a:rPr>
            </a:br>
            <a:r>
              <a:rPr lang="fr-FR" sz="2800" dirty="0">
                <a:latin typeface="Calibri" pitchFamily="34" charset="0"/>
              </a:rPr>
              <a:t>Seulement </a:t>
            </a:r>
            <a:r>
              <a:rPr lang="fr-FR" sz="2800" b="1" dirty="0">
                <a:latin typeface="Calibri" pitchFamily="34" charset="0"/>
              </a:rPr>
              <a:t>30% des collègues</a:t>
            </a:r>
            <a:r>
              <a:rPr lang="fr-FR" sz="2800" dirty="0">
                <a:latin typeface="Calibri" pitchFamily="34" charset="0"/>
              </a:rPr>
              <a:t> au </a:t>
            </a:r>
            <a:r>
              <a:rPr lang="fr-FR" sz="2800" b="1" dirty="0">
                <a:latin typeface="Calibri" pitchFamily="34" charset="0"/>
              </a:rPr>
              <a:t>6</a:t>
            </a:r>
            <a:r>
              <a:rPr lang="fr-FR" sz="2800" b="1" baseline="30000" dirty="0">
                <a:latin typeface="Calibri" pitchFamily="34" charset="0"/>
              </a:rPr>
              <a:t>ème</a:t>
            </a:r>
            <a:r>
              <a:rPr lang="fr-FR" sz="2800" dirty="0">
                <a:latin typeface="Calibri" pitchFamily="34" charset="0"/>
              </a:rPr>
              <a:t> (</a:t>
            </a:r>
            <a:r>
              <a:rPr lang="fr-FR" sz="2800" i="1" dirty="0">
                <a:latin typeface="Calibri" pitchFamily="34" charset="0"/>
              </a:rPr>
              <a:t>dans la seconde année du 6</a:t>
            </a:r>
            <a:r>
              <a:rPr lang="fr-FR" sz="2800" i="1" baseline="30000" dirty="0">
                <a:latin typeface="Calibri" pitchFamily="34" charset="0"/>
              </a:rPr>
              <a:t>ème</a:t>
            </a:r>
            <a:r>
              <a:rPr lang="fr-FR" sz="2800" i="1" dirty="0">
                <a:latin typeface="Calibri" pitchFamily="34" charset="0"/>
              </a:rPr>
              <a:t> échelon</a:t>
            </a:r>
            <a:r>
              <a:rPr lang="fr-FR" sz="2800" dirty="0">
                <a:latin typeface="Calibri" pitchFamily="34" charset="0"/>
              </a:rPr>
              <a:t>) et </a:t>
            </a:r>
            <a:r>
              <a:rPr lang="fr-FR" sz="2800" b="1" dirty="0">
                <a:latin typeface="Calibri" pitchFamily="34" charset="0"/>
              </a:rPr>
              <a:t>8</a:t>
            </a:r>
            <a:r>
              <a:rPr lang="fr-FR" sz="2800" b="1" baseline="30000" dirty="0">
                <a:latin typeface="Calibri" pitchFamily="34" charset="0"/>
              </a:rPr>
              <a:t>ème</a:t>
            </a:r>
            <a:r>
              <a:rPr lang="fr-FR" sz="2800" dirty="0">
                <a:latin typeface="Calibri" pitchFamily="34" charset="0"/>
              </a:rPr>
              <a:t> (</a:t>
            </a:r>
            <a:r>
              <a:rPr lang="fr-FR" sz="2800" i="1" dirty="0">
                <a:latin typeface="Calibri" pitchFamily="34" charset="0"/>
              </a:rPr>
              <a:t>qui justifient d’une ancienneté dans le 8</a:t>
            </a:r>
            <a:r>
              <a:rPr lang="fr-FR" sz="2800" i="1" baseline="30000" dirty="0">
                <a:latin typeface="Calibri" pitchFamily="34" charset="0"/>
              </a:rPr>
              <a:t>ème</a:t>
            </a:r>
            <a:r>
              <a:rPr lang="fr-FR" sz="2800" i="1" dirty="0">
                <a:latin typeface="Calibri" pitchFamily="34" charset="0"/>
              </a:rPr>
              <a:t> échelon comprise entre 18 et 30 mois</a:t>
            </a:r>
            <a:r>
              <a:rPr lang="fr-FR" sz="2800" dirty="0">
                <a:latin typeface="Calibri" pitchFamily="34" charset="0"/>
              </a:rPr>
              <a:t>), pourront éventuellement </a:t>
            </a:r>
            <a:r>
              <a:rPr lang="fr-FR" sz="2800" b="1" dirty="0">
                <a:latin typeface="Calibri" pitchFamily="34" charset="0"/>
              </a:rPr>
              <a:t>bénéficier d'une </a:t>
            </a:r>
            <a:r>
              <a:rPr lang="fr-FR" sz="2800" b="1" u="sng" dirty="0">
                <a:latin typeface="Calibri" pitchFamily="34" charset="0"/>
              </a:rPr>
              <a:t>bonification d'un an</a:t>
            </a:r>
            <a:r>
              <a:rPr lang="fr-FR" sz="2800" dirty="0">
                <a:latin typeface="Calibri" pitchFamily="34" charset="0"/>
              </a:rPr>
              <a:t> suite à un rendez-vous carrière se sanctionnant par une </a:t>
            </a:r>
            <a:r>
              <a:rPr lang="fr-FR" sz="2800" b="1" dirty="0">
                <a:latin typeface="Calibri" pitchFamily="34" charset="0"/>
              </a:rPr>
              <a:t>inspection</a:t>
            </a:r>
            <a:endParaRPr lang="fr-FR" sz="2800" dirty="0">
              <a:latin typeface="Calibri" pitchFamily="34" charset="0"/>
            </a:endParaRPr>
          </a:p>
          <a:p>
            <a:endParaRPr lang="fr-F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7647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En théorie vous pouvez avoir accès à la Hors classe à compter du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9</a:t>
            </a:r>
            <a:r>
              <a:rPr lang="fr-FR" sz="2400" b="1" baseline="30000" dirty="0" smtClean="0">
                <a:solidFill>
                  <a:srgbClr val="FF0000"/>
                </a:solidFill>
                <a:latin typeface="Calibri" pitchFamily="34" charset="0"/>
              </a:rPr>
              <a:t>ème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échelon de la classe normale (après 2 ans d’ancienneté dans cet échelon) dans la réalité au mieux au 10</a:t>
            </a:r>
            <a:r>
              <a:rPr lang="fr-FR" sz="2400" b="1" baseline="30000" dirty="0" smtClean="0">
                <a:solidFill>
                  <a:srgbClr val="FF0000"/>
                </a:solidFill>
                <a:latin typeface="Calibri" pitchFamily="34" charset="0"/>
              </a:rPr>
              <a:t>ème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échelon de la Hors Classe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2670886"/>
              </p:ext>
            </p:extLst>
          </p:nvPr>
        </p:nvGraphicFramePr>
        <p:xfrm>
          <a:off x="108920" y="2334364"/>
          <a:ext cx="8854151" cy="4392488"/>
        </p:xfrm>
        <a:graphic>
          <a:graphicData uri="http://schemas.openxmlformats.org/presentationml/2006/ole">
            <p:oleObj spid="_x0000_s6148" name="Image" r:id="rId3" imgW="15073016" imgH="74793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574</Words>
  <Application>Microsoft Office PowerPoint</Application>
  <PresentationFormat>Affichage à l'écran (4:3)</PresentationFormat>
  <Paragraphs>62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Image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Chief</dc:creator>
  <cp:lastModifiedBy>Cgteduc77</cp:lastModifiedBy>
  <cp:revision>83</cp:revision>
  <dcterms:created xsi:type="dcterms:W3CDTF">2017-10-12T09:15:15Z</dcterms:created>
  <dcterms:modified xsi:type="dcterms:W3CDTF">2017-11-28T11:27:45Z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